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3"/>
  </p:notesMasterIdLst>
  <p:sldIdLst>
    <p:sldId id="256" r:id="rId2"/>
  </p:sldIdLst>
  <p:sldSz cx="7559675" cy="10691813"/>
  <p:notesSz cx="6858000" cy="9144000"/>
  <p:embeddedFontLst>
    <p:embeddedFont>
      <p:font typeface="Gotham Bold" pitchFamily="50" charset="0"/>
      <p:regular r:id="rId4"/>
    </p:embeddedFont>
    <p:embeddedFont>
      <p:font typeface="Gotham Book" panose="02000604040000020004" pitchFamily="50" charset="0"/>
      <p:regular r:id="rId5"/>
    </p:embeddedFont>
    <p:embeddedFont>
      <p:font typeface="Gotham Light" pitchFamily="50" charset="0"/>
      <p:regular r:id="rId6"/>
    </p:embeddedFont>
    <p:embeddedFont>
      <p:font typeface="Gotham Medium" panose="02000604030000020004" pitchFamily="50" charset="0"/>
      <p:regular r:id="rId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3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35" autoAdjust="0"/>
    <p:restoredTop sz="94660"/>
  </p:normalViewPr>
  <p:slideViewPr>
    <p:cSldViewPr snapToGrid="0">
      <p:cViewPr varScale="1">
        <p:scale>
          <a:sx n="95" d="100"/>
          <a:sy n="95" d="100"/>
        </p:scale>
        <p:origin x="3966" y="90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258607264071352E-2"/>
          <c:y val="3.2104455054195423E-2"/>
          <c:w val="0.98179239135734797"/>
          <c:h val="0.773678633472616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{d.ReturnsBarChart.SeriesName1}</c:v>
                </c:pt>
              </c:strCache>
            </c:strRef>
          </c:tx>
          <c:spPr>
            <a:solidFill>
              <a:srgbClr val="4B3E5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5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otham Light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2"/>
                <c:pt idx="0">
                  <c:v>{d.ReturnsBarChart.PeriodReturns[i].Period}</c:v>
                </c:pt>
                <c:pt idx="1">
                  <c:v>{d.ReturnsBarChart.PeriodReturns[i+1].Period}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32-4D18-927A-0003591BC1D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{d.ReturnsBarChart.SeriesName2}</c:v>
                </c:pt>
              </c:strCache>
            </c:strRef>
          </c:tx>
          <c:spPr>
            <a:solidFill>
              <a:srgbClr val="F6861F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5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otham Light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2"/>
                <c:pt idx="0">
                  <c:v>{d.ReturnsBarChart.PeriodReturns[i].Period}</c:v>
                </c:pt>
                <c:pt idx="1">
                  <c:v>{d.ReturnsBarChart.PeriodReturns[i+1].Period}</c:v>
                </c:pt>
              </c:strCache>
            </c:strRef>
          </c:cat>
          <c:val>
            <c:numRef>
              <c:f>Sheet1!$C$2:$C$7</c:f>
              <c:numCache>
                <c:formatCode>0.00%</c:formatCode>
                <c:ptCount val="6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32-4D18-927A-0003591BC1D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{d.ReturnsBarChart.SeriesName3}</c:v>
                </c:pt>
              </c:strCache>
            </c:strRef>
          </c:tx>
          <c:spPr>
            <a:solidFill>
              <a:srgbClr val="2F7778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5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otham Light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2"/>
                <c:pt idx="0">
                  <c:v>{d.ReturnsBarChart.PeriodReturns[i].Period}</c:v>
                </c:pt>
                <c:pt idx="1">
                  <c:v>{d.ReturnsBarChart.PeriodReturns[i+1].Period}</c:v>
                </c:pt>
              </c:strCache>
            </c:strRef>
          </c:cat>
          <c:val>
            <c:numRef>
              <c:f>Sheet1!$D$2:$D$7</c:f>
              <c:numCache>
                <c:formatCode>0.00%</c:formatCode>
                <c:ptCount val="6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32-4D18-927A-0003591BC1D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{d.ReturnsBarChart.SeriesName4}</c:v>
                </c:pt>
              </c:strCache>
            </c:strRef>
          </c:tx>
          <c:spPr>
            <a:solidFill>
              <a:srgbClr val="7EACBE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5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otham Light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2"/>
                <c:pt idx="0">
                  <c:v>{d.ReturnsBarChart.PeriodReturns[i].Period}</c:v>
                </c:pt>
                <c:pt idx="1">
                  <c:v>{d.ReturnsBarChart.PeriodReturns[i+1].Period}</c:v>
                </c:pt>
              </c:strCache>
            </c:strRef>
          </c:cat>
          <c:val>
            <c:numRef>
              <c:f>Sheet1!$E$2:$E$7</c:f>
              <c:numCache>
                <c:formatCode>0.00%</c:formatCode>
                <c:ptCount val="6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532-4D18-927A-0003591BC1D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361742991"/>
        <c:axId val="361743471"/>
      </c:barChart>
      <c:catAx>
        <c:axId val="361742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otham Book" panose="02000604040000020004" pitchFamily="50" charset="0"/>
                <a:ea typeface="+mn-ea"/>
                <a:cs typeface="+mn-cs"/>
              </a:defRPr>
            </a:pPr>
            <a:endParaRPr lang="en-US"/>
          </a:p>
        </c:txPr>
        <c:crossAx val="361743471"/>
        <c:crosses val="autoZero"/>
        <c:auto val="1"/>
        <c:lblAlgn val="ctr"/>
        <c:lblOffset val="500"/>
        <c:noMultiLvlLbl val="0"/>
      </c:catAx>
      <c:valAx>
        <c:axId val="361743471"/>
        <c:scaling>
          <c:orientation val="minMax"/>
        </c:scaling>
        <c:delete val="1"/>
        <c:axPos val="l"/>
        <c:numFmt formatCode="0.00%" sourceLinked="0"/>
        <c:majorTickMark val="none"/>
        <c:minorTickMark val="none"/>
        <c:tickLblPos val="nextTo"/>
        <c:crossAx val="3617429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>
          <a:latin typeface="Gotham Book" panose="02000604040000020004" pitchFamily="50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258607264071352E-2"/>
          <c:y val="3.2104455054195423E-2"/>
          <c:w val="0.98179239135734797"/>
          <c:h val="0.7649673464138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 Asset Allocation</c:v>
                </c:pt>
              </c:strCache>
            </c:strRef>
          </c:tx>
          <c:spPr>
            <a:solidFill>
              <a:srgbClr val="F6861F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otham Light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SA Equity</c:v>
                </c:pt>
                <c:pt idx="1">
                  <c:v>SA Fixed Income</c:v>
                </c:pt>
                <c:pt idx="2">
                  <c:v>SA Cash</c:v>
                </c:pt>
                <c:pt idx="3">
                  <c:v>SA Property</c:v>
                </c:pt>
                <c:pt idx="4">
                  <c:v>Global Equity</c:v>
                </c:pt>
                <c:pt idx="5">
                  <c:v>Global Fixed Income</c:v>
                </c:pt>
                <c:pt idx="6">
                  <c:v>Global Property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F8-472D-AD75-44279D77953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Strategic Asset Allocation</c:v>
                </c:pt>
              </c:strCache>
            </c:strRef>
          </c:tx>
          <c:spPr>
            <a:solidFill>
              <a:srgbClr val="2F7778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otham Light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SA Equity</c:v>
                </c:pt>
                <c:pt idx="1">
                  <c:v>SA Fixed Income</c:v>
                </c:pt>
                <c:pt idx="2">
                  <c:v>SA Cash</c:v>
                </c:pt>
                <c:pt idx="3">
                  <c:v>SA Property</c:v>
                </c:pt>
                <c:pt idx="4">
                  <c:v>Global Equity</c:v>
                </c:pt>
                <c:pt idx="5">
                  <c:v>Global Fixed Income</c:v>
                </c:pt>
                <c:pt idx="6">
                  <c:v>Global Property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F8-472D-AD75-44279D77953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361742991"/>
        <c:axId val="361743471"/>
      </c:barChart>
      <c:catAx>
        <c:axId val="361742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otham Book" panose="02000604040000020004" pitchFamily="50" charset="0"/>
                <a:ea typeface="+mn-ea"/>
                <a:cs typeface="+mn-cs"/>
              </a:defRPr>
            </a:pPr>
            <a:endParaRPr lang="en-US"/>
          </a:p>
        </c:txPr>
        <c:crossAx val="361743471"/>
        <c:crosses val="autoZero"/>
        <c:auto val="1"/>
        <c:lblAlgn val="ctr"/>
        <c:lblOffset val="100"/>
        <c:noMultiLvlLbl val="0"/>
      </c:catAx>
      <c:valAx>
        <c:axId val="361743471"/>
        <c:scaling>
          <c:orientation val="minMax"/>
        </c:scaling>
        <c:delete val="1"/>
        <c:axPos val="l"/>
        <c:numFmt formatCode="0.00%" sourceLinked="0"/>
        <c:majorTickMark val="none"/>
        <c:minorTickMark val="none"/>
        <c:tickLblPos val="nextTo"/>
        <c:crossAx val="3617429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>
          <a:latin typeface="Gotham Book" panose="02000604040000020004" pitchFamily="50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6E39D-46F8-4017-A35E-007083E60A19}" type="datetimeFigureOut">
              <a:rPr lang="en-ZA" smtClean="0"/>
              <a:t>29/07/2026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15DBEF-089B-486E-BBFD-3DC8D678985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66187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15DBEF-089B-486E-BBFD-3DC8D6789851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08334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70F7-7071-4A33-A945-2EA2AC4ABAEC}" type="datetimeFigureOut">
              <a:rPr lang="en-ZA" smtClean="0"/>
              <a:t>29/07/2026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89AFC-47DF-4B61-B29A-07E89118765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65359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70F7-7071-4A33-A945-2EA2AC4ABAEC}" type="datetimeFigureOut">
              <a:rPr lang="en-ZA" smtClean="0"/>
              <a:t>29/07/2026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89AFC-47DF-4B61-B29A-07E89118765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58525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70F7-7071-4A33-A945-2EA2AC4ABAEC}" type="datetimeFigureOut">
              <a:rPr lang="en-ZA" smtClean="0"/>
              <a:t>29/07/2026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89AFC-47DF-4B61-B29A-07E89118765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15237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70F7-7071-4A33-A945-2EA2AC4ABAEC}" type="datetimeFigureOut">
              <a:rPr lang="en-ZA" smtClean="0"/>
              <a:t>29/07/2026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89AFC-47DF-4B61-B29A-07E89118765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27032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70F7-7071-4A33-A945-2EA2AC4ABAEC}" type="datetimeFigureOut">
              <a:rPr lang="en-ZA" smtClean="0"/>
              <a:t>29/07/2026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89AFC-47DF-4B61-B29A-07E89118765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31056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70F7-7071-4A33-A945-2EA2AC4ABAEC}" type="datetimeFigureOut">
              <a:rPr lang="en-ZA" smtClean="0"/>
              <a:t>29/07/2026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89AFC-47DF-4B61-B29A-07E89118765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53891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70F7-7071-4A33-A945-2EA2AC4ABAEC}" type="datetimeFigureOut">
              <a:rPr lang="en-ZA" smtClean="0"/>
              <a:t>29/07/2026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89AFC-47DF-4B61-B29A-07E89118765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24300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70F7-7071-4A33-A945-2EA2AC4ABAEC}" type="datetimeFigureOut">
              <a:rPr lang="en-ZA" smtClean="0"/>
              <a:t>29/07/2026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89AFC-47DF-4B61-B29A-07E89118765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70494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70F7-7071-4A33-A945-2EA2AC4ABAEC}" type="datetimeFigureOut">
              <a:rPr lang="en-ZA" smtClean="0"/>
              <a:t>29/07/2026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89AFC-47DF-4B61-B29A-07E89118765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930574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70F7-7071-4A33-A945-2EA2AC4ABAEC}" type="datetimeFigureOut">
              <a:rPr lang="en-ZA" smtClean="0"/>
              <a:t>29/07/2026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89AFC-47DF-4B61-B29A-07E89118765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79696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870F7-7071-4A33-A945-2EA2AC4ABAEC}" type="datetimeFigureOut">
              <a:rPr lang="en-ZA" smtClean="0"/>
              <a:t>29/07/2026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89AFC-47DF-4B61-B29A-07E89118765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4882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F870F7-7071-4A33-A945-2EA2AC4ABAEC}" type="datetimeFigureOut">
              <a:rPr lang="en-ZA" smtClean="0"/>
              <a:t>29/07/2026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889AFC-47DF-4B61-B29A-07E89118765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05063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symmetry.co.za/" TargetMode="External"/><Relationship Id="rId5" Type="http://schemas.openxmlformats.org/officeDocument/2006/relationships/hyperlink" Target="mailto:LinkedInvestments@oldmutual.com" TargetMode="Externa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6325877D-488D-4A17-EA80-3C1F735354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082429"/>
              </p:ext>
            </p:extLst>
          </p:nvPr>
        </p:nvGraphicFramePr>
        <p:xfrm>
          <a:off x="3940044" y="4561576"/>
          <a:ext cx="3383915" cy="2673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C8897AAD-B3EB-C3E6-49E2-1AE082A4F68A}"/>
              </a:ext>
            </a:extLst>
          </p:cNvPr>
          <p:cNvGrpSpPr/>
          <p:nvPr/>
        </p:nvGrpSpPr>
        <p:grpSpPr>
          <a:xfrm>
            <a:off x="3175" y="0"/>
            <a:ext cx="7556500" cy="1458595"/>
            <a:chOff x="1588" y="4616609"/>
            <a:chExt cx="7556500" cy="1458595"/>
          </a:xfrm>
        </p:grpSpPr>
        <p:sp>
          <p:nvSpPr>
            <p:cNvPr id="6" name="Graphic 119">
              <a:extLst>
                <a:ext uri="{FF2B5EF4-FFF2-40B4-BE49-F238E27FC236}">
                  <a16:creationId xmlns:a16="http://schemas.microsoft.com/office/drawing/2014/main" id="{201A496B-CB5C-1059-B2EF-8743C920DE9F}"/>
                </a:ext>
              </a:extLst>
            </p:cNvPr>
            <p:cNvSpPr/>
            <p:nvPr/>
          </p:nvSpPr>
          <p:spPr>
            <a:xfrm>
              <a:off x="1588" y="4616609"/>
              <a:ext cx="7556500" cy="1458595"/>
            </a:xfrm>
            <a:custGeom>
              <a:avLst/>
              <a:gdLst/>
              <a:ahLst/>
              <a:cxnLst/>
              <a:rect l="l" t="t" r="r" b="b"/>
              <a:pathLst>
                <a:path w="7556500" h="1458595">
                  <a:moveTo>
                    <a:pt x="0" y="1458000"/>
                  </a:moveTo>
                  <a:lnTo>
                    <a:pt x="7556500" y="1458000"/>
                  </a:lnTo>
                  <a:lnTo>
                    <a:pt x="7556500" y="0"/>
                  </a:lnTo>
                  <a:lnTo>
                    <a:pt x="0" y="0"/>
                  </a:lnTo>
                  <a:lnTo>
                    <a:pt x="0" y="1458000"/>
                  </a:lnTo>
                  <a:close/>
                </a:path>
              </a:pathLst>
            </a:custGeom>
            <a:solidFill>
              <a:srgbClr val="FF850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ZA"/>
            </a:p>
          </p:txBody>
        </p:sp>
        <p:sp>
          <p:nvSpPr>
            <p:cNvPr id="7" name="Textbox 121">
              <a:extLst>
                <a:ext uri="{FF2B5EF4-FFF2-40B4-BE49-F238E27FC236}">
                  <a16:creationId xmlns:a16="http://schemas.microsoft.com/office/drawing/2014/main" id="{DB41543E-ED34-9484-06E8-03614764A560}"/>
                </a:ext>
              </a:extLst>
            </p:cNvPr>
            <p:cNvSpPr txBox="1"/>
            <p:nvPr/>
          </p:nvSpPr>
          <p:spPr>
            <a:xfrm>
              <a:off x="94666" y="4882420"/>
              <a:ext cx="6158821" cy="970385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spcBef>
                  <a:spcPts val="2215"/>
                </a:spcBef>
                <a:buNone/>
              </a:pPr>
              <a:r>
                <a:rPr lang="en-US" sz="2200" dirty="0">
                  <a:effectLst/>
                  <a:latin typeface="Gotham Light" pitchFamily="50" charset="0"/>
                  <a:ea typeface="Gotham Light" pitchFamily="50" charset="0"/>
                  <a:cs typeface="Gotham Light" pitchFamily="50" charset="0"/>
                </a:rPr>
                <a:t> </a:t>
              </a:r>
              <a:endParaRPr lang="en-ZA" sz="11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endParaRPr>
            </a:p>
            <a:p>
              <a:pPr marL="233680">
                <a:buNone/>
              </a:pPr>
              <a:r>
                <a:rPr lang="en-US" sz="2200" b="1" spc="-50" dirty="0">
                  <a:solidFill>
                    <a:srgbClr val="FFFFFF"/>
                  </a:solidFill>
                  <a:effectLst/>
                  <a:latin typeface="Gotham Light" pitchFamily="50" charset="0"/>
                  <a:ea typeface="Gotham Light" pitchFamily="50" charset="0"/>
                  <a:cs typeface="Gotham Light" pitchFamily="50" charset="0"/>
                </a:rPr>
                <a:t>{</a:t>
              </a:r>
              <a:r>
                <a:rPr lang="en-US" sz="2200" b="1" spc="-50" dirty="0" err="1">
                  <a:solidFill>
                    <a:srgbClr val="FFFFFF"/>
                  </a:solidFill>
                  <a:effectLst/>
                  <a:latin typeface="Gotham Light" pitchFamily="50" charset="0"/>
                  <a:ea typeface="Gotham Light" pitchFamily="50" charset="0"/>
                  <a:cs typeface="Gotham Light" pitchFamily="50" charset="0"/>
                </a:rPr>
                <a:t>d.TitleName</a:t>
              </a:r>
              <a:r>
                <a:rPr lang="en-US" sz="2200" b="1" spc="-50" dirty="0">
                  <a:solidFill>
                    <a:srgbClr val="FFFFFF"/>
                  </a:solidFill>
                  <a:effectLst/>
                  <a:latin typeface="Gotham Light" pitchFamily="50" charset="0"/>
                  <a:ea typeface="Gotham Light" pitchFamily="50" charset="0"/>
                  <a:cs typeface="Gotham Light" pitchFamily="50" charset="0"/>
                </a:rPr>
                <a:t>}</a:t>
              </a:r>
              <a:endParaRPr lang="en-ZA" sz="11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endParaRPr>
            </a:p>
            <a:p>
              <a:pPr marL="233680">
                <a:spcBef>
                  <a:spcPts val="195"/>
                </a:spcBef>
                <a:buNone/>
              </a:pPr>
              <a:r>
                <a:rPr lang="en-US" sz="1650" spc="-10" dirty="0">
                  <a:solidFill>
                    <a:srgbClr val="FFFFFF"/>
                  </a:solidFill>
                  <a:effectLst/>
                  <a:latin typeface="Gotham Light" pitchFamily="50" charset="0"/>
                  <a:ea typeface="Gotham Light" pitchFamily="50" charset="0"/>
                  <a:cs typeface="Gotham Light" pitchFamily="50" charset="0"/>
                </a:rPr>
                <a:t>Factsheet</a:t>
              </a:r>
              <a:endParaRPr lang="en-ZA" sz="11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endParaRPr>
            </a:p>
          </p:txBody>
        </p:sp>
        <p:pic>
          <p:nvPicPr>
            <p:cNvPr id="8" name="Image 120">
              <a:extLst>
                <a:ext uri="{FF2B5EF4-FFF2-40B4-BE49-F238E27FC236}">
                  <a16:creationId xmlns:a16="http://schemas.microsoft.com/office/drawing/2014/main" id="{96CFD50D-17F8-8034-226D-BC5FD5AF542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36603" y="5233518"/>
              <a:ext cx="1301750" cy="629920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2553F2F-38A0-78AF-CBBD-ACEC9B579591}"/>
              </a:ext>
            </a:extLst>
          </p:cNvPr>
          <p:cNvSpPr txBox="1"/>
          <p:nvPr/>
        </p:nvSpPr>
        <p:spPr>
          <a:xfrm>
            <a:off x="5260930" y="1544539"/>
            <a:ext cx="19882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spc="-20" dirty="0">
                <a:effectLst/>
                <a:latin typeface="Gotham Book" panose="02000604040000020004" pitchFamily="50" charset="0"/>
                <a:ea typeface="Gotham Light" pitchFamily="50" charset="0"/>
                <a:cs typeface="Gotham Light" pitchFamily="50" charset="0"/>
              </a:rPr>
              <a:t>{</a:t>
            </a:r>
            <a:r>
              <a:rPr lang="en-US" sz="900" spc="-20" dirty="0" err="1">
                <a:effectLst/>
                <a:latin typeface="Gotham Book" panose="02000604040000020004" pitchFamily="50" charset="0"/>
                <a:ea typeface="Gotham Light" pitchFamily="50" charset="0"/>
                <a:cs typeface="Gotham Light" pitchFamily="50" charset="0"/>
              </a:rPr>
              <a:t>d.FormattedEffectiveDate</a:t>
            </a:r>
            <a:r>
              <a:rPr lang="en-US" sz="900" spc="-20" dirty="0">
                <a:effectLst/>
                <a:latin typeface="Gotham Book" panose="02000604040000020004" pitchFamily="50" charset="0"/>
                <a:ea typeface="Gotham Light" pitchFamily="50" charset="0"/>
                <a:cs typeface="Gotham Light" pitchFamily="50" charset="0"/>
              </a:rPr>
              <a:t>}</a:t>
            </a:r>
            <a:endParaRPr lang="en-ZA" sz="9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6273A9-AE35-0E22-9A05-7ED9406EDC1B}"/>
              </a:ext>
            </a:extLst>
          </p:cNvPr>
          <p:cNvSpPr txBox="1"/>
          <p:nvPr/>
        </p:nvSpPr>
        <p:spPr>
          <a:xfrm>
            <a:off x="304931" y="1815127"/>
            <a:ext cx="3314700" cy="183512"/>
          </a:xfrm>
          <a:prstGeom prst="rect">
            <a:avLst/>
          </a:prstGeom>
          <a:noFill/>
        </p:spPr>
        <p:txBody>
          <a:bodyPr wrap="square" lIns="36000" tIns="0" rIns="0" bIns="0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900" spc="-10" dirty="0">
                <a:effectLst/>
                <a:latin typeface="Gotham Bold" pitchFamily="50" charset="0"/>
                <a:ea typeface="Gotham Light" pitchFamily="50" charset="0"/>
                <a:cs typeface="Gotham Light" pitchFamily="50" charset="0"/>
              </a:rPr>
              <a:t>SOLUTION INFORMATION</a:t>
            </a:r>
            <a:endParaRPr lang="en-ZA" sz="1100" dirty="0">
              <a:effectLst/>
              <a:latin typeface="Gotham Bold" pitchFamily="50" charset="0"/>
              <a:ea typeface="Gotham Light" pitchFamily="50" charset="0"/>
              <a:cs typeface="Gotham Light" pitchFamily="50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14462C-437E-3FF7-5700-4D6D05336DFF}"/>
              </a:ext>
            </a:extLst>
          </p:cNvPr>
          <p:cNvSpPr txBox="1"/>
          <p:nvPr/>
        </p:nvSpPr>
        <p:spPr>
          <a:xfrm>
            <a:off x="304931" y="4225763"/>
            <a:ext cx="3314700" cy="183512"/>
          </a:xfrm>
          <a:prstGeom prst="rect">
            <a:avLst/>
          </a:prstGeom>
          <a:noFill/>
        </p:spPr>
        <p:txBody>
          <a:bodyPr wrap="square" lIns="36000" tIns="0" rIns="0" bIns="0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900" spc="-10" dirty="0">
                <a:effectLst/>
                <a:latin typeface="Gotham Bold" pitchFamily="50" charset="0"/>
                <a:ea typeface="Gotham Light" pitchFamily="50" charset="0"/>
                <a:cs typeface="Gotham Light" pitchFamily="50" charset="0"/>
              </a:rPr>
              <a:t>Investment Description and objective</a:t>
            </a:r>
            <a:endParaRPr lang="en-ZA" sz="1100" dirty="0">
              <a:effectLst/>
              <a:latin typeface="Gotham Bold" pitchFamily="50" charset="0"/>
              <a:ea typeface="Gotham Light" pitchFamily="50" charset="0"/>
              <a:cs typeface="Gotham Light" pitchFamily="50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EBE8F8-AE20-2761-05FA-821B22EA65DE}"/>
              </a:ext>
            </a:extLst>
          </p:cNvPr>
          <p:cNvSpPr txBox="1"/>
          <p:nvPr/>
        </p:nvSpPr>
        <p:spPr>
          <a:xfrm>
            <a:off x="304931" y="4434955"/>
            <a:ext cx="3314700" cy="1728585"/>
          </a:xfrm>
          <a:prstGeom prst="rect">
            <a:avLst/>
          </a:prstGeom>
          <a:noFill/>
        </p:spPr>
        <p:txBody>
          <a:bodyPr wrap="square" lIns="36000" tIns="0" rIns="36000" bIns="0" rtlCol="0">
            <a:noAutofit/>
          </a:bodyPr>
          <a:lstStyle/>
          <a:p>
            <a:pPr algn="just">
              <a:buNone/>
            </a:pPr>
            <a:r>
              <a:rPr lang="en-US" sz="800" dirty="0">
                <a:latin typeface="Gotham Light" pitchFamily="50" charset="0"/>
                <a:ea typeface="Gotham Light" pitchFamily="50" charset="0"/>
                <a:cs typeface="Gotham Light" pitchFamily="50" charset="0"/>
              </a:rPr>
              <a:t>{</a:t>
            </a:r>
            <a:r>
              <a:rPr lang="en-US" sz="800" dirty="0" err="1">
                <a:latin typeface="Gotham Light" pitchFamily="50" charset="0"/>
                <a:ea typeface="Gotham Light" pitchFamily="50" charset="0"/>
                <a:cs typeface="Gotham Light" pitchFamily="50" charset="0"/>
              </a:rPr>
              <a:t>d.InvestmentDescriptionAndObjective</a:t>
            </a:r>
            <a:r>
              <a:rPr lang="en-US" sz="800" dirty="0">
                <a:latin typeface="Gotham Light" pitchFamily="50" charset="0"/>
                <a:ea typeface="Gotham Light" pitchFamily="50" charset="0"/>
                <a:cs typeface="Gotham Light" pitchFamily="50" charset="0"/>
              </a:rPr>
              <a:t>}</a:t>
            </a:r>
          </a:p>
          <a:p>
            <a:pPr algn="just">
              <a:buNone/>
            </a:pPr>
            <a:endParaRPr lang="en-US" sz="900" dirty="0">
              <a:latin typeface="Gotham Light" pitchFamily="50" charset="0"/>
              <a:ea typeface="Gotham Light" pitchFamily="50" charset="0"/>
              <a:cs typeface="Gotham Light" pitchFamily="50" charset="0"/>
            </a:endParaRPr>
          </a:p>
          <a:p>
            <a:pPr algn="just">
              <a:buNone/>
            </a:pPr>
            <a:endParaRPr lang="en-ZA" sz="1200" dirty="0">
              <a:effectLst/>
              <a:latin typeface="Gotham Light" pitchFamily="50" charset="0"/>
              <a:ea typeface="Gotham Light" pitchFamily="50" charset="0"/>
              <a:cs typeface="Gotham Light" pitchFamily="50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1E7486-263F-FE00-C66B-E5B56575D7D1}"/>
              </a:ext>
            </a:extLst>
          </p:cNvPr>
          <p:cNvSpPr/>
          <p:nvPr/>
        </p:nvSpPr>
        <p:spPr>
          <a:xfrm>
            <a:off x="304931" y="2016668"/>
            <a:ext cx="1988288" cy="225504"/>
          </a:xfrm>
          <a:prstGeom prst="rect">
            <a:avLst/>
          </a:prstGeom>
          <a:solidFill>
            <a:srgbClr val="FFF3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tlCol="0" anchor="ctr" anchorCtr="0"/>
          <a:lstStyle/>
          <a:p>
            <a:r>
              <a:rPr lang="en-US" sz="800" dirty="0">
                <a:latin typeface="Gotham Medium" panose="02000604030000020004" pitchFamily="50" charset="0"/>
              </a:rPr>
              <a:t>Inception date:</a:t>
            </a:r>
            <a:endParaRPr lang="en-ZA" sz="800" dirty="0">
              <a:latin typeface="Gotham Medium" panose="02000604030000020004" pitchFamily="50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6F04239-50D4-5296-71D7-2105B14A0787}"/>
              </a:ext>
            </a:extLst>
          </p:cNvPr>
          <p:cNvSpPr/>
          <p:nvPr/>
        </p:nvSpPr>
        <p:spPr>
          <a:xfrm>
            <a:off x="304932" y="2242172"/>
            <a:ext cx="1510538" cy="224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0" rtlCol="0" anchor="ctr" anchorCtr="0"/>
          <a:lstStyle/>
          <a:p>
            <a:r>
              <a:rPr lang="en-US" sz="800" dirty="0">
                <a:latin typeface="Gotham Medium" panose="02000604030000020004" pitchFamily="50" charset="0"/>
              </a:rPr>
              <a:t>Assets under management:</a:t>
            </a:r>
            <a:endParaRPr lang="en-ZA" sz="800" dirty="0">
              <a:latin typeface="Gotham Medium" panose="02000604030000020004" pitchFamily="50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91CE37C-A446-7B09-1139-9E422ADA5B15}"/>
              </a:ext>
            </a:extLst>
          </p:cNvPr>
          <p:cNvSpPr/>
          <p:nvPr/>
        </p:nvSpPr>
        <p:spPr>
          <a:xfrm>
            <a:off x="304931" y="2465295"/>
            <a:ext cx="1510538" cy="963624"/>
          </a:xfrm>
          <a:prstGeom prst="rect">
            <a:avLst/>
          </a:prstGeom>
          <a:solidFill>
            <a:srgbClr val="FFF3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tlCol="0" anchor="t" anchorCtr="0"/>
          <a:lstStyle/>
          <a:p>
            <a:r>
              <a:rPr lang="en-US" sz="800" dirty="0">
                <a:latin typeface="Gotham Medium" panose="02000604030000020004" pitchFamily="50" charset="0"/>
              </a:rPr>
              <a:t>Benchmark:</a:t>
            </a:r>
            <a:endParaRPr lang="en-ZA" sz="800" dirty="0">
              <a:latin typeface="Gotham Medium" panose="02000604030000020004" pitchFamily="50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0EEF016-A515-30C2-0F61-15CD23D58454}"/>
              </a:ext>
            </a:extLst>
          </p:cNvPr>
          <p:cNvSpPr/>
          <p:nvPr/>
        </p:nvSpPr>
        <p:spPr>
          <a:xfrm>
            <a:off x="304931" y="3433055"/>
            <a:ext cx="1510537" cy="332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tlCol="0" anchor="ctr" anchorCtr="0"/>
          <a:lstStyle/>
          <a:p>
            <a:r>
              <a:rPr lang="en-US" sz="800" dirty="0">
                <a:latin typeface="Gotham Medium" panose="02000604030000020004" pitchFamily="50" charset="0"/>
              </a:rPr>
              <a:t>Target:</a:t>
            </a:r>
            <a:endParaRPr lang="en-ZA" sz="800" dirty="0">
              <a:latin typeface="Gotham Medium" panose="02000604030000020004" pitchFamily="50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A2BFCA1-0445-A597-A6C7-FBAC9BC5A115}"/>
              </a:ext>
            </a:extLst>
          </p:cNvPr>
          <p:cNvSpPr/>
          <p:nvPr/>
        </p:nvSpPr>
        <p:spPr>
          <a:xfrm>
            <a:off x="1815470" y="2016668"/>
            <a:ext cx="1804161" cy="225504"/>
          </a:xfrm>
          <a:prstGeom prst="rect">
            <a:avLst/>
          </a:prstGeom>
          <a:solidFill>
            <a:srgbClr val="FFF3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tlCol="0" anchor="ctr" anchorCtr="0"/>
          <a:lstStyle/>
          <a:p>
            <a:r>
              <a:rPr lang="en-US" sz="750" dirty="0">
                <a:latin typeface="Gotham Light" pitchFamily="50" charset="0"/>
              </a:rPr>
              <a:t>{</a:t>
            </a:r>
            <a:r>
              <a:rPr lang="en-US" sz="750" dirty="0" err="1">
                <a:latin typeface="Gotham Light" pitchFamily="50" charset="0"/>
              </a:rPr>
              <a:t>d.InceptionDate</a:t>
            </a:r>
            <a:r>
              <a:rPr lang="en-US" sz="750" dirty="0">
                <a:latin typeface="Gotham Light" pitchFamily="50" charset="0"/>
              </a:rPr>
              <a:t>}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6A0DE0D-02B7-BC0B-13BF-96958EAFD506}"/>
              </a:ext>
            </a:extLst>
          </p:cNvPr>
          <p:cNvSpPr/>
          <p:nvPr/>
        </p:nvSpPr>
        <p:spPr>
          <a:xfrm>
            <a:off x="1815469" y="3433055"/>
            <a:ext cx="1804162" cy="332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tlCol="0" anchor="ctr" anchorCtr="0"/>
          <a:lstStyle/>
          <a:p>
            <a:r>
              <a:rPr lang="en-US" sz="750" dirty="0">
                <a:latin typeface="Gotham Light" pitchFamily="50" charset="0"/>
              </a:rPr>
              <a:t>{</a:t>
            </a:r>
            <a:r>
              <a:rPr lang="en-US" sz="750" dirty="0" err="1">
                <a:latin typeface="Gotham Light" pitchFamily="50" charset="0"/>
              </a:rPr>
              <a:t>d.Target</a:t>
            </a:r>
            <a:r>
              <a:rPr lang="en-US" sz="750" dirty="0">
                <a:latin typeface="Gotham Light" pitchFamily="50" charset="0"/>
              </a:rPr>
              <a:t>}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9195CDF-503C-AF2E-4865-49C3D7377CC7}"/>
              </a:ext>
            </a:extLst>
          </p:cNvPr>
          <p:cNvSpPr/>
          <p:nvPr/>
        </p:nvSpPr>
        <p:spPr>
          <a:xfrm>
            <a:off x="1815470" y="2241666"/>
            <a:ext cx="1804161" cy="225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tlCol="0" anchor="ctr" anchorCtr="0"/>
          <a:lstStyle/>
          <a:p>
            <a:r>
              <a:rPr lang="en-US" sz="750" dirty="0">
                <a:latin typeface="Gotham Light" pitchFamily="50" charset="0"/>
              </a:rPr>
              <a:t>{</a:t>
            </a:r>
            <a:r>
              <a:rPr lang="en-US" sz="750" dirty="0" err="1">
                <a:latin typeface="Gotham Light" pitchFamily="50" charset="0"/>
              </a:rPr>
              <a:t>d.AUM</a:t>
            </a:r>
            <a:r>
              <a:rPr lang="en-US" sz="750" dirty="0">
                <a:latin typeface="Gotham Light" pitchFamily="50" charset="0"/>
              </a:rPr>
              <a:t>}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CF72EE4-92D7-FD48-A79B-39518CC04A38}"/>
              </a:ext>
            </a:extLst>
          </p:cNvPr>
          <p:cNvSpPr/>
          <p:nvPr/>
        </p:nvSpPr>
        <p:spPr>
          <a:xfrm>
            <a:off x="1815470" y="3763337"/>
            <a:ext cx="1804161" cy="225504"/>
          </a:xfrm>
          <a:prstGeom prst="rect">
            <a:avLst/>
          </a:prstGeom>
          <a:solidFill>
            <a:srgbClr val="FFF3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tlCol="0" anchor="ctr" anchorCtr="0"/>
          <a:lstStyle/>
          <a:p>
            <a:r>
              <a:rPr lang="en-US" sz="750" dirty="0">
                <a:latin typeface="Gotham Light" pitchFamily="50" charset="0"/>
              </a:rPr>
              <a:t>{d.Regulation28Compliant}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E7458DD-1F52-296D-6746-4005B2B8DF5D}"/>
              </a:ext>
            </a:extLst>
          </p:cNvPr>
          <p:cNvSpPr/>
          <p:nvPr/>
        </p:nvSpPr>
        <p:spPr>
          <a:xfrm>
            <a:off x="304931" y="3765525"/>
            <a:ext cx="1510537" cy="223316"/>
          </a:xfrm>
          <a:prstGeom prst="rect">
            <a:avLst/>
          </a:prstGeom>
          <a:solidFill>
            <a:srgbClr val="FFF3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tlCol="0" anchor="ctr" anchorCtr="0"/>
          <a:lstStyle/>
          <a:p>
            <a:r>
              <a:rPr lang="en-US" sz="800" dirty="0">
                <a:latin typeface="Gotham Medium" panose="02000604030000020004" pitchFamily="50" charset="0"/>
              </a:rPr>
              <a:t>Regulation 28 compliant :</a:t>
            </a:r>
            <a:endParaRPr lang="en-ZA" sz="800" dirty="0">
              <a:latin typeface="Gotham Medium" panose="02000604030000020004" pitchFamily="50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6930704-C7EC-42BD-9B55-EB5C746ED6EA}"/>
              </a:ext>
            </a:extLst>
          </p:cNvPr>
          <p:cNvSpPr/>
          <p:nvPr/>
        </p:nvSpPr>
        <p:spPr>
          <a:xfrm>
            <a:off x="1815470" y="2463106"/>
            <a:ext cx="1804161" cy="965813"/>
          </a:xfrm>
          <a:prstGeom prst="rect">
            <a:avLst/>
          </a:prstGeom>
          <a:solidFill>
            <a:srgbClr val="FFF3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t" anchorCtr="0"/>
          <a:lstStyle/>
          <a:p>
            <a:pPr>
              <a:lnSpc>
                <a:spcPts val="1000"/>
              </a:lnSpc>
            </a:pPr>
            <a:r>
              <a:rPr lang="en-US" sz="750" dirty="0">
                <a:latin typeface="Gotham Light" pitchFamily="50" charset="0"/>
              </a:rPr>
              <a:t>{</a:t>
            </a:r>
            <a:r>
              <a:rPr lang="en-US" sz="750" dirty="0" err="1">
                <a:latin typeface="Gotham Light" pitchFamily="50" charset="0"/>
              </a:rPr>
              <a:t>d.Benchmark</a:t>
            </a:r>
            <a:r>
              <a:rPr lang="en-US" sz="750" dirty="0">
                <a:latin typeface="Gotham Light" pitchFamily="50" charset="0"/>
              </a:rPr>
              <a:t>}</a:t>
            </a:r>
            <a:endParaRPr lang="en-ZA" sz="750" dirty="0">
              <a:latin typeface="Gotham Light" pitchFamily="50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AD7D2B3-315F-3C29-C11E-8FD2F6721474}"/>
              </a:ext>
            </a:extLst>
          </p:cNvPr>
          <p:cNvCxnSpPr>
            <a:cxnSpLocks/>
          </p:cNvCxnSpPr>
          <p:nvPr/>
        </p:nvCxnSpPr>
        <p:spPr>
          <a:xfrm>
            <a:off x="304931" y="6435847"/>
            <a:ext cx="33147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D471242A-3A84-7B5C-0833-1068F054F830}"/>
              </a:ext>
            </a:extLst>
          </p:cNvPr>
          <p:cNvSpPr txBox="1"/>
          <p:nvPr/>
        </p:nvSpPr>
        <p:spPr>
          <a:xfrm>
            <a:off x="304931" y="6440351"/>
            <a:ext cx="3314700" cy="39126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900" spc="-10" dirty="0">
                <a:latin typeface="Gotham Bold" pitchFamily="50" charset="0"/>
                <a:ea typeface="Gotham Light" pitchFamily="50" charset="0"/>
                <a:cs typeface="Gotham Light" pitchFamily="50" charset="0"/>
              </a:rPr>
              <a:t>Total expense ratio (TER) and transaction costs (TC)</a:t>
            </a:r>
          </a:p>
          <a:p>
            <a:pPr>
              <a:lnSpc>
                <a:spcPct val="150000"/>
              </a:lnSpc>
              <a:buNone/>
            </a:pPr>
            <a:r>
              <a:rPr lang="en-US" sz="900" spc="-10" dirty="0">
                <a:effectLst/>
                <a:latin typeface="Gotham Bold" pitchFamily="50" charset="0"/>
                <a:ea typeface="Gotham Light" pitchFamily="50" charset="0"/>
                <a:cs typeface="Gotham Light" pitchFamily="50" charset="0"/>
              </a:rPr>
              <a:t>(as at December 2025)</a:t>
            </a:r>
            <a:endParaRPr lang="en-ZA" sz="1100" dirty="0">
              <a:effectLst/>
              <a:latin typeface="Gotham Bold" pitchFamily="50" charset="0"/>
              <a:ea typeface="Gotham Light" pitchFamily="50" charset="0"/>
              <a:cs typeface="Gotham Light" pitchFamily="50" charset="0"/>
            </a:endParaRPr>
          </a:p>
        </p:txBody>
      </p:sp>
      <p:graphicFrame>
        <p:nvGraphicFramePr>
          <p:cNvPr id="41" name="Table 40">
            <a:extLst>
              <a:ext uri="{FF2B5EF4-FFF2-40B4-BE49-F238E27FC236}">
                <a16:creationId xmlns:a16="http://schemas.microsoft.com/office/drawing/2014/main" id="{78B637F0-59E2-454D-37C8-EF96E500FE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8195299"/>
              </p:ext>
            </p:extLst>
          </p:nvPr>
        </p:nvGraphicFramePr>
        <p:xfrm>
          <a:off x="304931" y="6829216"/>
          <a:ext cx="3314700" cy="1323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1860">
                  <a:extLst>
                    <a:ext uri="{9D8B030D-6E8A-4147-A177-3AD203B41FA5}">
                      <a16:colId xmlns:a16="http://schemas.microsoft.com/office/drawing/2014/main" val="2923156000"/>
                    </a:ext>
                  </a:extLst>
                </a:gridCol>
                <a:gridCol w="1032840">
                  <a:extLst>
                    <a:ext uri="{9D8B030D-6E8A-4147-A177-3AD203B41FA5}">
                      <a16:colId xmlns:a16="http://schemas.microsoft.com/office/drawing/2014/main" val="2015511465"/>
                    </a:ext>
                  </a:extLst>
                </a:gridCol>
              </a:tblGrid>
              <a:tr h="385777">
                <a:tc>
                  <a:txBody>
                    <a:bodyPr/>
                    <a:lstStyle/>
                    <a:p>
                      <a:pPr algn="l"/>
                      <a:endParaRPr lang="en-ZA" sz="800" b="0" dirty="0">
                        <a:solidFill>
                          <a:schemeClr val="tx1"/>
                        </a:solidFill>
                        <a:latin typeface="Gotham Light" pitchFamily="50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>
                          <a:solidFill>
                            <a:srgbClr val="FFFFFF"/>
                          </a:solidFill>
                          <a:latin typeface="Gotham Medium" panose="02000604030000020004" pitchFamily="50" charset="0"/>
                        </a:rPr>
                        <a:t>Symmetry 4-6 Tracker</a:t>
                      </a:r>
                      <a:endParaRPr lang="en-ZA" sz="800" b="0" dirty="0">
                        <a:solidFill>
                          <a:srgbClr val="FFFFFF"/>
                        </a:solidFill>
                        <a:latin typeface="Gotham Medium" panose="02000604030000020004" pitchFamily="50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476568"/>
                  </a:ext>
                </a:extLst>
              </a:tr>
              <a:tr h="234382">
                <a:tc>
                  <a:txBody>
                    <a:bodyPr/>
                    <a:lstStyle/>
                    <a:p>
                      <a:pPr algn="l"/>
                      <a:r>
                        <a:rPr lang="en-US" sz="800" b="0" dirty="0">
                          <a:solidFill>
                            <a:schemeClr val="tx1"/>
                          </a:solidFill>
                          <a:latin typeface="Gotham Light" pitchFamily="50" charset="0"/>
                        </a:rPr>
                        <a:t>Investment Management Charge (IMC)</a:t>
                      </a:r>
                      <a:endParaRPr lang="en-ZA" sz="800" b="0" dirty="0">
                        <a:solidFill>
                          <a:schemeClr val="tx1"/>
                        </a:solidFill>
                        <a:latin typeface="Gotham Light" pitchFamily="50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>
                          <a:solidFill>
                            <a:schemeClr val="tx1"/>
                          </a:solidFill>
                          <a:latin typeface="Gotham Light" pitchFamily="50" charset="0"/>
                        </a:rPr>
                        <a:t>0.30%</a:t>
                      </a:r>
                      <a:endParaRPr lang="en-ZA" sz="800" b="0" dirty="0">
                        <a:solidFill>
                          <a:schemeClr val="tx1"/>
                        </a:solidFill>
                        <a:latin typeface="Gotham Light" pitchFamily="50" charset="0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7236548"/>
                  </a:ext>
                </a:extLst>
              </a:tr>
              <a:tr h="234382">
                <a:tc>
                  <a:txBody>
                    <a:bodyPr/>
                    <a:lstStyle/>
                    <a:p>
                      <a:pPr algn="l"/>
                      <a:r>
                        <a:rPr lang="en-US" sz="800" b="0" dirty="0">
                          <a:solidFill>
                            <a:schemeClr val="tx1"/>
                          </a:solidFill>
                          <a:latin typeface="Gotham Medium" panose="02000604030000020004" pitchFamily="50" charset="0"/>
                        </a:rPr>
                        <a:t>Total Expense Ratio (TER)</a:t>
                      </a:r>
                      <a:endParaRPr lang="en-ZA" sz="800" b="0" dirty="0">
                        <a:solidFill>
                          <a:schemeClr val="tx1"/>
                        </a:solidFill>
                        <a:latin typeface="Gotham Medium" panose="02000604030000020004" pitchFamily="50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>
                          <a:solidFill>
                            <a:schemeClr val="tx1"/>
                          </a:solidFill>
                          <a:latin typeface="Gotham Medium" panose="02000604030000020004" pitchFamily="50" charset="0"/>
                        </a:rPr>
                        <a:t>0.30%</a:t>
                      </a:r>
                      <a:endParaRPr lang="en-ZA" sz="800" b="0" dirty="0">
                        <a:solidFill>
                          <a:schemeClr val="tx1"/>
                        </a:solidFill>
                        <a:latin typeface="Gotham Medium" panose="02000604030000020004" pitchFamily="50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4585583"/>
                  </a:ext>
                </a:extLst>
              </a:tr>
              <a:tr h="234382">
                <a:tc>
                  <a:txBody>
                    <a:bodyPr/>
                    <a:lstStyle/>
                    <a:p>
                      <a:pPr algn="l"/>
                      <a:r>
                        <a:rPr lang="en-US" sz="800" b="0" dirty="0">
                          <a:solidFill>
                            <a:schemeClr val="tx1"/>
                          </a:solidFill>
                          <a:latin typeface="Gotham Light" pitchFamily="50" charset="0"/>
                        </a:rPr>
                        <a:t>Transaction Costs (TC)*</a:t>
                      </a:r>
                      <a:endParaRPr lang="en-ZA" sz="800" b="0" dirty="0">
                        <a:solidFill>
                          <a:schemeClr val="tx1"/>
                        </a:solidFill>
                        <a:latin typeface="Gotham Light" pitchFamily="50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>
                          <a:solidFill>
                            <a:schemeClr val="tx1"/>
                          </a:solidFill>
                          <a:latin typeface="Gotham Light" pitchFamily="50" charset="0"/>
                        </a:rPr>
                        <a:t>0.05%</a:t>
                      </a:r>
                      <a:endParaRPr lang="en-ZA" sz="800" b="0" dirty="0">
                        <a:solidFill>
                          <a:schemeClr val="tx1"/>
                        </a:solidFill>
                        <a:latin typeface="Gotham Light" pitchFamily="50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5912141"/>
                  </a:ext>
                </a:extLst>
              </a:tr>
              <a:tr h="234382">
                <a:tc>
                  <a:txBody>
                    <a:bodyPr/>
                    <a:lstStyle/>
                    <a:p>
                      <a:pPr algn="l"/>
                      <a:r>
                        <a:rPr lang="en-US" sz="800" b="0" dirty="0">
                          <a:solidFill>
                            <a:schemeClr val="tx1"/>
                          </a:solidFill>
                          <a:latin typeface="Gotham Medium" panose="02000604030000020004" pitchFamily="50" charset="0"/>
                        </a:rPr>
                        <a:t>Total Investment Charges (TIC)</a:t>
                      </a:r>
                      <a:endParaRPr lang="en-ZA" sz="800" b="0" dirty="0">
                        <a:solidFill>
                          <a:schemeClr val="tx1"/>
                        </a:solidFill>
                        <a:latin typeface="Gotham Medium" panose="02000604030000020004" pitchFamily="50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>
                          <a:solidFill>
                            <a:schemeClr val="tx1"/>
                          </a:solidFill>
                          <a:latin typeface="Gotham Medium" panose="02000604030000020004" pitchFamily="50" charset="0"/>
                        </a:rPr>
                        <a:t>0.35%</a:t>
                      </a:r>
                      <a:endParaRPr lang="en-ZA" sz="800" b="0" dirty="0">
                        <a:solidFill>
                          <a:schemeClr val="tx1"/>
                        </a:solidFill>
                        <a:latin typeface="Gotham Medium" panose="02000604030000020004" pitchFamily="50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1354532"/>
                  </a:ext>
                </a:extLst>
              </a:tr>
            </a:tbl>
          </a:graphicData>
        </a:graphic>
      </p:graphicFrame>
      <p:sp>
        <p:nvSpPr>
          <p:cNvPr id="42" name="TextBox 41">
            <a:extLst>
              <a:ext uri="{FF2B5EF4-FFF2-40B4-BE49-F238E27FC236}">
                <a16:creationId xmlns:a16="http://schemas.microsoft.com/office/drawing/2014/main" id="{8CA1D819-81D8-1161-1CAC-90DE4815C965}"/>
              </a:ext>
            </a:extLst>
          </p:cNvPr>
          <p:cNvSpPr txBox="1"/>
          <p:nvPr/>
        </p:nvSpPr>
        <p:spPr>
          <a:xfrm>
            <a:off x="304931" y="8171658"/>
            <a:ext cx="3314700" cy="260841"/>
          </a:xfrm>
          <a:prstGeom prst="rect">
            <a:avLst/>
          </a:prstGeom>
          <a:noFill/>
        </p:spPr>
        <p:txBody>
          <a:bodyPr wrap="square" lIns="36000" tIns="0" rIns="0" bIns="0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6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*   Transaction Costs are costs incurred in the buying and selling of the underlying assets</a:t>
            </a:r>
          </a:p>
          <a:p>
            <a:pPr>
              <a:lnSpc>
                <a:spcPct val="150000"/>
              </a:lnSpc>
              <a:buNone/>
            </a:pPr>
            <a:r>
              <a:rPr lang="en-US" sz="6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The numbers quoted above are calculated over a rolling one-year period.</a:t>
            </a:r>
            <a:endParaRPr lang="en-ZA" sz="600" dirty="0">
              <a:effectLst/>
              <a:latin typeface="Gotham Light" pitchFamily="50" charset="0"/>
              <a:ea typeface="Gotham Light" pitchFamily="50" charset="0"/>
              <a:cs typeface="Gotham Light" pitchFamily="50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A0B1613-ED96-5636-FBFB-0D85709B478F}"/>
              </a:ext>
            </a:extLst>
          </p:cNvPr>
          <p:cNvSpPr txBox="1"/>
          <p:nvPr/>
        </p:nvSpPr>
        <p:spPr>
          <a:xfrm>
            <a:off x="307693" y="9156427"/>
            <a:ext cx="6944287" cy="126650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buNone/>
            </a:pPr>
            <a:r>
              <a:rPr lang="en-US" sz="7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“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CPI”</a:t>
            </a:r>
            <a:r>
              <a:rPr lang="en-US" sz="500" spc="-55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refers</a:t>
            </a:r>
            <a:r>
              <a:rPr lang="en-US" sz="500" spc="-5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to</a:t>
            </a:r>
            <a:r>
              <a:rPr lang="en-US" sz="500" spc="-55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the</a:t>
            </a:r>
            <a:r>
              <a:rPr lang="en-US" sz="500" spc="-5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SA</a:t>
            </a:r>
            <a:r>
              <a:rPr lang="en-US" sz="500" spc="-55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Consumer</a:t>
            </a:r>
            <a:r>
              <a:rPr lang="en-US" sz="500" spc="-5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Price</a:t>
            </a:r>
            <a:r>
              <a:rPr lang="en-US" sz="500" spc="-55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Index</a:t>
            </a:r>
            <a:r>
              <a:rPr lang="en-US" sz="500" spc="-5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headline</a:t>
            </a:r>
            <a:r>
              <a:rPr lang="en-US" sz="500" spc="-5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year-on-year</a:t>
            </a:r>
            <a:r>
              <a:rPr lang="en-US" sz="500" spc="-55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rate</a:t>
            </a:r>
            <a:r>
              <a:rPr lang="en-US" sz="500" spc="-5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as</a:t>
            </a:r>
            <a:r>
              <a:rPr lang="en-US" sz="500" spc="-55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provided</a:t>
            </a:r>
            <a:r>
              <a:rPr lang="en-US" sz="500" spc="-5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by</a:t>
            </a:r>
            <a:r>
              <a:rPr lang="en-US" sz="500" spc="-55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Statistics</a:t>
            </a:r>
            <a:r>
              <a:rPr lang="en-US" sz="500" spc="-5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South</a:t>
            </a:r>
            <a:r>
              <a:rPr lang="en-US" sz="500" spc="-5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Africa</a:t>
            </a:r>
            <a:r>
              <a:rPr lang="en-US" sz="500" spc="-55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but</a:t>
            </a:r>
            <a:r>
              <a:rPr lang="en-US" sz="500" spc="-5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lagged</a:t>
            </a:r>
            <a:r>
              <a:rPr lang="en-US" sz="500" spc="-55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by</a:t>
            </a:r>
            <a:r>
              <a:rPr lang="en-US" sz="500" spc="-5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one</a:t>
            </a:r>
            <a:r>
              <a:rPr lang="en-US" sz="500" spc="-55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month</a:t>
            </a:r>
            <a:r>
              <a:rPr lang="en-US" sz="500" spc="-5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due</a:t>
            </a:r>
            <a:r>
              <a:rPr lang="en-US" sz="500" spc="-5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to</a:t>
            </a:r>
            <a:r>
              <a:rPr lang="en-US" sz="500" spc="-55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the</a:t>
            </a:r>
            <a:r>
              <a:rPr lang="en-US" sz="500" spc="-5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timing</a:t>
            </a:r>
            <a:r>
              <a:rPr lang="en-US" sz="500" spc="-55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of</a:t>
            </a:r>
            <a:r>
              <a:rPr lang="en-US" sz="500" spc="-5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the</a:t>
            </a:r>
            <a:r>
              <a:rPr lang="en-US" sz="500" spc="-55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release</a:t>
            </a:r>
            <a:r>
              <a:rPr lang="en-US" sz="500" spc="-5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of</a:t>
            </a:r>
            <a:r>
              <a:rPr lang="en-US" sz="500" spc="-55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the</a:t>
            </a:r>
            <a:r>
              <a:rPr lang="en-US" sz="500" spc="-5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latest</a:t>
            </a:r>
            <a:r>
              <a:rPr lang="en-US" sz="500" spc="-5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inflation</a:t>
            </a:r>
            <a:r>
              <a:rPr lang="en-US" sz="500" spc="-55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500" spc="-1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figures.</a:t>
            </a:r>
            <a:endParaRPr lang="en-ZA" sz="500" dirty="0">
              <a:effectLst/>
              <a:latin typeface="Gotham Light" pitchFamily="50" charset="0"/>
              <a:ea typeface="Gotham Light" pitchFamily="50" charset="0"/>
              <a:cs typeface="Gotham Light" pitchFamily="50" charset="0"/>
            </a:endParaRPr>
          </a:p>
          <a:p>
            <a:pPr>
              <a:spcBef>
                <a:spcPts val="650"/>
              </a:spcBef>
              <a:buNone/>
            </a:pPr>
            <a:r>
              <a:rPr lang="en-US" sz="700" spc="-10" dirty="0">
                <a:solidFill>
                  <a:srgbClr val="F26726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EMAIL</a:t>
            </a:r>
            <a:r>
              <a:rPr lang="en-US" sz="700" spc="-55" dirty="0">
                <a:solidFill>
                  <a:srgbClr val="F26726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solidFill>
                  <a:srgbClr val="205E9E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  <a:hlinkClick r:id="rId5"/>
              </a:rPr>
              <a:t>LinkedInvestments@oldmutual.com</a:t>
            </a:r>
            <a:r>
              <a:rPr lang="en-US" sz="700" spc="-50" dirty="0">
                <a:solidFill>
                  <a:srgbClr val="205E9E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solidFill>
                  <a:srgbClr val="231F20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|</a:t>
            </a:r>
            <a:r>
              <a:rPr lang="en-US" sz="700" spc="-50" dirty="0">
                <a:solidFill>
                  <a:srgbClr val="231F20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solidFill>
                  <a:srgbClr val="F26726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WEBSITE</a:t>
            </a:r>
            <a:r>
              <a:rPr lang="en-US" sz="700" spc="-50" dirty="0">
                <a:solidFill>
                  <a:srgbClr val="F26726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solidFill>
                  <a:srgbClr val="205E9E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  <a:hlinkClick r:id="rId6"/>
              </a:rPr>
              <a:t>www.symmetry.co.za</a:t>
            </a:r>
            <a:endParaRPr lang="en-ZA" sz="700" dirty="0">
              <a:effectLst/>
              <a:latin typeface="Gotham Light" pitchFamily="50" charset="0"/>
              <a:ea typeface="Gotham Light" pitchFamily="50" charset="0"/>
              <a:cs typeface="Gotham Light" pitchFamily="50" charset="0"/>
            </a:endParaRPr>
          </a:p>
          <a:p>
            <a:pPr marL="12700" marR="11430" algn="just">
              <a:lnSpc>
                <a:spcPct val="95000"/>
              </a:lnSpc>
              <a:spcBef>
                <a:spcPts val="110"/>
              </a:spcBef>
              <a:buNone/>
            </a:pPr>
            <a:r>
              <a:rPr lang="en-US" sz="8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 </a:t>
            </a:r>
            <a:endParaRPr lang="en-ZA" sz="800" dirty="0">
              <a:effectLst/>
              <a:latin typeface="Gotham Light" pitchFamily="50" charset="0"/>
              <a:ea typeface="Gotham Light" pitchFamily="50" charset="0"/>
              <a:cs typeface="Gotham Light" pitchFamily="50" charset="0"/>
            </a:endParaRPr>
          </a:p>
          <a:p>
            <a:pPr marL="12700" marR="11430" algn="just">
              <a:lnSpc>
                <a:spcPct val="95000"/>
              </a:lnSpc>
              <a:spcBef>
                <a:spcPts val="110"/>
              </a:spcBef>
              <a:buNone/>
            </a:pP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Symmetry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is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Division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of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Old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Mutual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Life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Assurance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Company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(South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Africa)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Limited.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licensed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Financial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Services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Provider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and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Life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Insurer.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Investors’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rights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and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obligations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are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set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out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in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the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relevant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contracts.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Market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fluctuations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and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changes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in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rates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of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exchange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or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taxation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may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have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an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effect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on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the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value,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price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or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income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of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investments.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Since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the</a:t>
            </a:r>
            <a:r>
              <a:rPr lang="en-US" sz="700" spc="-2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performance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of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financial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markets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fluctuates,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an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investor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may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not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get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back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the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full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amount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invested.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Past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performance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is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not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necessarily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guide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to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future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investment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performance.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Guarantees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on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returns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and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against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capital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losses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are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not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provided.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All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returns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are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rand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returns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unless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otherwise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stated.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Whilst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every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care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has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been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taken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in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compiling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the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information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in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this</a:t>
            </a:r>
            <a:r>
              <a:rPr lang="en-US" sz="700" spc="-3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document,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the</a:t>
            </a:r>
            <a:r>
              <a:rPr lang="en-US" sz="700" spc="-5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information</a:t>
            </a:r>
            <a:r>
              <a:rPr lang="en-US" sz="700" spc="-5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is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not</a:t>
            </a:r>
            <a:r>
              <a:rPr lang="en-US" sz="700" spc="-5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advice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and</a:t>
            </a:r>
            <a:r>
              <a:rPr lang="en-US" sz="700" spc="-5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Symmetry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and/or</a:t>
            </a:r>
            <a:r>
              <a:rPr lang="en-US" sz="700" spc="-5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its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associates</a:t>
            </a:r>
            <a:r>
              <a:rPr lang="en-US" sz="700" spc="-5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do</a:t>
            </a:r>
            <a:r>
              <a:rPr lang="en-US" sz="700" spc="-5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not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give</a:t>
            </a:r>
            <a:r>
              <a:rPr lang="en-US" sz="700" spc="-5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any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warranty</a:t>
            </a:r>
            <a:r>
              <a:rPr lang="en-US" sz="700" spc="-5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as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to</a:t>
            </a:r>
            <a:r>
              <a:rPr lang="en-US" sz="700" spc="-5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the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accuracy</a:t>
            </a:r>
            <a:r>
              <a:rPr lang="en-US" sz="700" spc="-5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or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completeness</a:t>
            </a:r>
            <a:r>
              <a:rPr lang="en-US" sz="700" spc="-5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of</a:t>
            </a:r>
            <a:r>
              <a:rPr lang="en-US" sz="700" spc="-5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the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information</a:t>
            </a:r>
            <a:r>
              <a:rPr lang="en-US" sz="700" spc="-5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provided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and</a:t>
            </a:r>
            <a:r>
              <a:rPr lang="en-US" sz="700" spc="-5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disclaim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all</a:t>
            </a:r>
            <a:r>
              <a:rPr lang="en-US" sz="700" spc="-5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liability</a:t>
            </a:r>
            <a:r>
              <a:rPr lang="en-US" sz="700" spc="-5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for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any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loss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or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expense,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however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caused,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arising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from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any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use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of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or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reliance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upon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the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information.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Symmetry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compliant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presentations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and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list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of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composite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descriptions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as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well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as</a:t>
            </a:r>
            <a:r>
              <a:rPr lang="en-US" sz="700" spc="-3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policies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for</a:t>
            </a:r>
            <a:r>
              <a:rPr lang="en-US" sz="700" spc="-4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valuing</a:t>
            </a:r>
            <a:r>
              <a:rPr lang="en-US" sz="700" spc="-4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portfolios,</a:t>
            </a:r>
            <a:r>
              <a:rPr lang="en-US" sz="700" spc="-4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calculating</a:t>
            </a:r>
            <a:r>
              <a:rPr lang="en-US" sz="700" spc="-4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performance</a:t>
            </a:r>
            <a:r>
              <a:rPr lang="en-US" sz="700" spc="-4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and</a:t>
            </a:r>
            <a:r>
              <a:rPr lang="en-US" sz="700" spc="-4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preparing</a:t>
            </a:r>
            <a:r>
              <a:rPr lang="en-US" sz="700" spc="-4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compliant</a:t>
            </a:r>
            <a:r>
              <a:rPr lang="en-US" sz="700" spc="-4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presentations</a:t>
            </a:r>
            <a:r>
              <a:rPr lang="en-US" sz="700" spc="-4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are</a:t>
            </a:r>
            <a:r>
              <a:rPr lang="en-US" sz="700" spc="-4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all</a:t>
            </a:r>
            <a:r>
              <a:rPr lang="en-US" sz="700" spc="-4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available</a:t>
            </a:r>
            <a:r>
              <a:rPr lang="en-US" sz="700" spc="-4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upon</a:t>
            </a:r>
            <a:r>
              <a:rPr lang="en-US" sz="700" spc="-45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 </a:t>
            </a:r>
            <a:r>
              <a:rPr lang="en-US" sz="70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request</a:t>
            </a:r>
            <a:r>
              <a:rPr lang="en-US" sz="700" dirty="0">
                <a:solidFill>
                  <a:srgbClr val="414042"/>
                </a:solidFill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.</a:t>
            </a:r>
            <a:endParaRPr lang="en-ZA" sz="700" dirty="0">
              <a:effectLst/>
              <a:latin typeface="Gotham Light" pitchFamily="50" charset="0"/>
              <a:ea typeface="Gotham Light" pitchFamily="50" charset="0"/>
              <a:cs typeface="Gotham Light" pitchFamily="50" charset="0"/>
            </a:endParaRPr>
          </a:p>
        </p:txBody>
      </p:sp>
      <p:graphicFrame>
        <p:nvGraphicFramePr>
          <p:cNvPr id="44" name="Chart 43">
            <a:extLst>
              <a:ext uri="{FF2B5EF4-FFF2-40B4-BE49-F238E27FC236}">
                <a16:creationId xmlns:a16="http://schemas.microsoft.com/office/drawing/2014/main" id="{C0C11B52-363F-6954-DDEF-2FE2C63E2C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4276509"/>
              </p:ext>
            </p:extLst>
          </p:nvPr>
        </p:nvGraphicFramePr>
        <p:xfrm>
          <a:off x="3940044" y="2173993"/>
          <a:ext cx="3383915" cy="1782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5" name="TextBox 44">
            <a:extLst>
              <a:ext uri="{FF2B5EF4-FFF2-40B4-BE49-F238E27FC236}">
                <a16:creationId xmlns:a16="http://schemas.microsoft.com/office/drawing/2014/main" id="{34D90032-710E-7D42-359B-DFB00710B974}"/>
              </a:ext>
            </a:extLst>
          </p:cNvPr>
          <p:cNvSpPr txBox="1"/>
          <p:nvPr/>
        </p:nvSpPr>
        <p:spPr>
          <a:xfrm>
            <a:off x="3940044" y="1809692"/>
            <a:ext cx="3309173" cy="183512"/>
          </a:xfrm>
          <a:prstGeom prst="rect">
            <a:avLst/>
          </a:prstGeom>
          <a:noFill/>
        </p:spPr>
        <p:txBody>
          <a:bodyPr wrap="square" lIns="36000" tIns="0" rIns="0" bIns="0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900" spc="-10" dirty="0">
                <a:latin typeface="Gotham Bold" pitchFamily="50" charset="0"/>
                <a:ea typeface="Gotham Light" pitchFamily="50" charset="0"/>
                <a:cs typeface="Gotham Light" pitchFamily="50" charset="0"/>
              </a:rPr>
              <a:t>ASSET ALLOCATION</a:t>
            </a:r>
            <a:endParaRPr lang="en-ZA" sz="1100" dirty="0">
              <a:effectLst/>
              <a:latin typeface="Gotham Bold" pitchFamily="50" charset="0"/>
              <a:ea typeface="Gotham Light" pitchFamily="50" charset="0"/>
              <a:cs typeface="Gotham Light" pitchFamily="50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F4990FC-8162-173D-26B1-88D59BA2802C}"/>
              </a:ext>
            </a:extLst>
          </p:cNvPr>
          <p:cNvSpPr/>
          <p:nvPr/>
        </p:nvSpPr>
        <p:spPr>
          <a:xfrm>
            <a:off x="4012406" y="2038351"/>
            <a:ext cx="90000" cy="9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8AFAB93-69B8-CAF5-A21C-139B08AC53F2}"/>
              </a:ext>
            </a:extLst>
          </p:cNvPr>
          <p:cNvSpPr txBox="1"/>
          <p:nvPr/>
        </p:nvSpPr>
        <p:spPr>
          <a:xfrm>
            <a:off x="4092444" y="2010676"/>
            <a:ext cx="1082012" cy="122341"/>
          </a:xfrm>
          <a:prstGeom prst="rect">
            <a:avLst/>
          </a:prstGeom>
          <a:noFill/>
        </p:spPr>
        <p:txBody>
          <a:bodyPr wrap="square" lIns="36000" tIns="0" rIns="0" bIns="0" rtlCol="0" anchor="ctr" anchorCtr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600" spc="-10" dirty="0">
                <a:latin typeface="Gotham Light" pitchFamily="50" charset="0"/>
                <a:ea typeface="Gotham Light" pitchFamily="50" charset="0"/>
                <a:cs typeface="Gotham Light" pitchFamily="50" charset="0"/>
              </a:rPr>
              <a:t>Actual Asset Allocation</a:t>
            </a:r>
            <a:endParaRPr lang="en-ZA" sz="900" dirty="0">
              <a:effectLst/>
              <a:latin typeface="Gotham Light" pitchFamily="50" charset="0"/>
              <a:ea typeface="Gotham Light" pitchFamily="50" charset="0"/>
              <a:cs typeface="Gotham Light" pitchFamily="50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BD5FDFD-CE42-902A-8082-9953A58FACAD}"/>
              </a:ext>
            </a:extLst>
          </p:cNvPr>
          <p:cNvSpPr/>
          <p:nvPr/>
        </p:nvSpPr>
        <p:spPr>
          <a:xfrm>
            <a:off x="5429275" y="2038347"/>
            <a:ext cx="90000" cy="9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3764F1-25B2-CB5A-81BD-7ACCC24E1CED}"/>
              </a:ext>
            </a:extLst>
          </p:cNvPr>
          <p:cNvSpPr txBox="1"/>
          <p:nvPr/>
        </p:nvSpPr>
        <p:spPr>
          <a:xfrm>
            <a:off x="5518019" y="2010676"/>
            <a:ext cx="1679706" cy="122341"/>
          </a:xfrm>
          <a:prstGeom prst="rect">
            <a:avLst/>
          </a:prstGeom>
          <a:noFill/>
        </p:spPr>
        <p:txBody>
          <a:bodyPr wrap="square" lIns="36000" tIns="0" rIns="0" bIns="0" rtlCol="0" anchor="ctr" anchorCtr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600" spc="-10" dirty="0">
                <a:latin typeface="Gotham Light" pitchFamily="50" charset="0"/>
                <a:ea typeface="Gotham Light" pitchFamily="50" charset="0"/>
                <a:cs typeface="Gotham Light" pitchFamily="50" charset="0"/>
              </a:rPr>
              <a:t>Strategic Asset Allocation</a:t>
            </a:r>
            <a:endParaRPr lang="en-ZA" sz="900" dirty="0">
              <a:effectLst/>
              <a:latin typeface="Gotham Light" pitchFamily="50" charset="0"/>
              <a:ea typeface="Gotham Light" pitchFamily="50" charset="0"/>
              <a:cs typeface="Gotham Light" pitchFamily="50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04FD81-BD85-FDE2-25C3-41E923136A24}"/>
              </a:ext>
            </a:extLst>
          </p:cNvPr>
          <p:cNvSpPr txBox="1"/>
          <p:nvPr/>
        </p:nvSpPr>
        <p:spPr>
          <a:xfrm>
            <a:off x="3940035" y="4171896"/>
            <a:ext cx="3309173" cy="183512"/>
          </a:xfrm>
          <a:prstGeom prst="rect">
            <a:avLst/>
          </a:prstGeom>
          <a:noFill/>
        </p:spPr>
        <p:txBody>
          <a:bodyPr wrap="square" lIns="36000" tIns="0" rIns="0" bIns="0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900" spc="-10" dirty="0">
                <a:latin typeface="Gotham Bold" pitchFamily="50" charset="0"/>
                <a:ea typeface="Gotham Light" pitchFamily="50" charset="0"/>
                <a:cs typeface="Gotham Light" pitchFamily="50" charset="0"/>
              </a:rPr>
              <a:t>HISTORICAL RETURNS</a:t>
            </a:r>
            <a:endParaRPr lang="en-ZA" sz="1100" dirty="0">
              <a:effectLst/>
              <a:latin typeface="Gotham Bold" pitchFamily="50" charset="0"/>
              <a:ea typeface="Gotham Light" pitchFamily="50" charset="0"/>
              <a:cs typeface="Gotham Light" pitchFamily="50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B40478-95B5-F28F-6BCD-45AB4E1A4A9B}"/>
              </a:ext>
            </a:extLst>
          </p:cNvPr>
          <p:cNvSpPr/>
          <p:nvPr/>
        </p:nvSpPr>
        <p:spPr>
          <a:xfrm>
            <a:off x="4012398" y="4533910"/>
            <a:ext cx="90000" cy="9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A61BB7-87FD-DB00-A0D9-820FA71147BC}"/>
              </a:ext>
            </a:extLst>
          </p:cNvPr>
          <p:cNvSpPr txBox="1"/>
          <p:nvPr/>
        </p:nvSpPr>
        <p:spPr>
          <a:xfrm>
            <a:off x="4092436" y="4496040"/>
            <a:ext cx="2632214" cy="640060"/>
          </a:xfrm>
          <a:prstGeom prst="rect">
            <a:avLst/>
          </a:prstGeom>
          <a:noFill/>
        </p:spPr>
        <p:txBody>
          <a:bodyPr wrap="square" lIns="36000" tIns="0" rIns="0" bIns="0" rtlCol="0" anchor="t" anchorCtr="0">
            <a:noAutofit/>
          </a:bodyPr>
          <a:lstStyle/>
          <a:p>
            <a:pPr>
              <a:lnSpc>
                <a:spcPts val="1200"/>
              </a:lnSpc>
              <a:buNone/>
            </a:pPr>
            <a:r>
              <a:rPr lang="en-US" sz="600" spc="-10" dirty="0">
                <a:latin typeface="Gotham Light" pitchFamily="50" charset="0"/>
                <a:ea typeface="Gotham Light" pitchFamily="50" charset="0"/>
                <a:cs typeface="Gotham Light" pitchFamily="50" charset="0"/>
              </a:rPr>
              <a:t>{d.ReturnsBarChart.SeriesName1}</a:t>
            </a:r>
          </a:p>
          <a:p>
            <a:pPr marL="0" marR="0" lvl="0" indent="0" algn="l" defTabSz="4572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-10" normalizeH="0" baseline="0" noProof="0" dirty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Gotham Light" pitchFamily="50" charset="0"/>
                <a:ea typeface="Gotham Light" pitchFamily="50" charset="0"/>
                <a:cs typeface="Gotham Light" pitchFamily="50" charset="0"/>
              </a:rPr>
              <a:t>{d.ReturnsBarChart.SeriesName2}</a:t>
            </a:r>
            <a:br/>
            <a:r>
              <a:rPr kumimoji="0" lang="en-US" sz="600" b="0" i="0" u="none" strike="noStrike" kern="1200" cap="none" spc="-10" normalizeH="0" baseline="0" noProof="0" dirty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Gotham Light" pitchFamily="50" charset="0"/>
                <a:ea typeface="Gotham Light" pitchFamily="50" charset="0"/>
                <a:cs typeface="Gotham Light" pitchFamily="50" charset="0"/>
              </a:rPr>
              <a:t>{d.ReturnsBarChart.SeriesName3}</a:t>
            </a:r>
            <a:br/>
            <a:r>
              <a:rPr kumimoji="0" lang="en-US" sz="600" b="0" i="0" u="none" strike="noStrike" kern="1200" cap="none" spc="-10" normalizeH="0" baseline="0" noProof="0" dirty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Gotham Light" pitchFamily="50" charset="0"/>
                <a:ea typeface="Gotham Light" pitchFamily="50" charset="0"/>
                <a:cs typeface="Gotham Light" pitchFamily="50" charset="0"/>
              </a:rPr>
              <a:t>{d.ReturnsBarChart.SeriesName4}</a:t>
            </a:r>
            <a:endParaRPr lang="en-ZA" sz="900" dirty="0">
              <a:effectLst/>
              <a:latin typeface="Gotham Light" pitchFamily="50" charset="0"/>
              <a:ea typeface="Gotham Light" pitchFamily="50" charset="0"/>
              <a:cs typeface="Gotham Light" pitchFamily="50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290F96-1A9C-9E23-AB0E-C51265815AE1}"/>
              </a:ext>
            </a:extLst>
          </p:cNvPr>
          <p:cNvSpPr/>
          <p:nvPr/>
        </p:nvSpPr>
        <p:spPr>
          <a:xfrm>
            <a:off x="4012398" y="4688690"/>
            <a:ext cx="90000" cy="9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BA9622-6BAF-5052-6592-0E8496352054}"/>
              </a:ext>
            </a:extLst>
          </p:cNvPr>
          <p:cNvSpPr/>
          <p:nvPr/>
        </p:nvSpPr>
        <p:spPr>
          <a:xfrm>
            <a:off x="4012398" y="4841090"/>
            <a:ext cx="90000" cy="9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1957894-3D65-1AB3-39A7-BFD1736AB576}"/>
              </a:ext>
            </a:extLst>
          </p:cNvPr>
          <p:cNvSpPr/>
          <p:nvPr/>
        </p:nvSpPr>
        <p:spPr>
          <a:xfrm>
            <a:off x="4012399" y="4991107"/>
            <a:ext cx="90000" cy="9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8D1BF-75F4-58AA-2A12-9666765A8A86}"/>
              </a:ext>
            </a:extLst>
          </p:cNvPr>
          <p:cNvSpPr txBox="1"/>
          <p:nvPr/>
        </p:nvSpPr>
        <p:spPr>
          <a:xfrm>
            <a:off x="3949561" y="7333621"/>
            <a:ext cx="3314700" cy="260841"/>
          </a:xfrm>
          <a:prstGeom prst="rect">
            <a:avLst/>
          </a:prstGeom>
          <a:noFill/>
        </p:spPr>
        <p:txBody>
          <a:bodyPr wrap="square" lIns="36000" tIns="0" rIns="0" bIns="0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6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Gross returns are before deduction of all fees but after transaction costs.</a:t>
            </a:r>
          </a:p>
          <a:p>
            <a:pPr>
              <a:lnSpc>
                <a:spcPct val="150000"/>
              </a:lnSpc>
              <a:buNone/>
            </a:pPr>
            <a:r>
              <a:rPr lang="en-US" sz="6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Net returns are after deduction of fees for Symmetry and underlying managers.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CB77E3-6646-15D8-0A84-B60742DED8C2}"/>
              </a:ext>
            </a:extLst>
          </p:cNvPr>
          <p:cNvSpPr txBox="1"/>
          <p:nvPr/>
        </p:nvSpPr>
        <p:spPr>
          <a:xfrm>
            <a:off x="3941934" y="7627950"/>
            <a:ext cx="3314700" cy="122341"/>
          </a:xfrm>
          <a:prstGeom prst="rect">
            <a:avLst/>
          </a:prstGeom>
          <a:noFill/>
        </p:spPr>
        <p:txBody>
          <a:bodyPr wrap="square" lIns="36000" tIns="0" rIns="0" bIns="0" rtlCol="0">
            <a:spAutoFit/>
          </a:bodyPr>
          <a:lstStyle/>
          <a:p>
            <a:pPr algn="r">
              <a:lnSpc>
                <a:spcPct val="150000"/>
              </a:lnSpc>
              <a:buNone/>
            </a:pPr>
            <a:r>
              <a:rPr lang="en-US" sz="600" spc="-10" dirty="0">
                <a:effectLst/>
                <a:latin typeface="Gotham Light" pitchFamily="50" charset="0"/>
                <a:ea typeface="Gotham Light" pitchFamily="50" charset="0"/>
                <a:cs typeface="Gotham Light" pitchFamily="50" charset="0"/>
              </a:rPr>
              <a:t>Source: Symmetry</a:t>
            </a:r>
          </a:p>
        </p:txBody>
      </p:sp>
    </p:spTree>
    <p:extLst>
      <p:ext uri="{BB962C8B-B14F-4D97-AF65-F5344CB8AC3E}">
        <p14:creationId xmlns:p14="http://schemas.microsoft.com/office/powerpoint/2010/main" val="4004761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ymmetry">
      <a:dk1>
        <a:srgbClr val="FFFFFF"/>
      </a:dk1>
      <a:lt1>
        <a:srgbClr val="414041"/>
      </a:lt1>
      <a:dk2>
        <a:srgbClr val="554959"/>
      </a:dk2>
      <a:lt2>
        <a:srgbClr val="E8E8E8"/>
      </a:lt2>
      <a:accent1>
        <a:srgbClr val="FF8500"/>
      </a:accent1>
      <a:accent2>
        <a:srgbClr val="7EADBF"/>
      </a:accent2>
      <a:accent3>
        <a:srgbClr val="3F7C7D"/>
      </a:accent3>
      <a:accent4>
        <a:srgbClr val="554959"/>
      </a:accent4>
      <a:accent5>
        <a:srgbClr val="414041"/>
      </a:accent5>
      <a:accent6>
        <a:srgbClr val="C1412C"/>
      </a:accent6>
      <a:hlink>
        <a:srgbClr val="467886"/>
      </a:hlink>
      <a:folHlink>
        <a:srgbClr val="554959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just">
          <a:buNone/>
          <a:defRPr sz="900" dirty="0" smtClean="0">
            <a:solidFill>
              <a:srgbClr val="221F1F"/>
            </a:solidFill>
            <a:effectLst/>
            <a:latin typeface="Gotham Light" pitchFamily="50" charset="0"/>
            <a:ea typeface="Gotham Light" pitchFamily="50" charset="0"/>
            <a:cs typeface="Gotham Light" pitchFamily="50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2829</TotalTime>
  <Words>472</Words>
  <Application>Microsoft Office PowerPoint</Application>
  <PresentationFormat>Custom</PresentationFormat>
  <Paragraphs>44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Gotham Medium</vt:lpstr>
      <vt:lpstr>Gotham Book</vt:lpstr>
      <vt:lpstr>Aptos</vt:lpstr>
      <vt:lpstr>Gotham Bold</vt:lpstr>
      <vt:lpstr>Arial</vt:lpstr>
      <vt:lpstr>Gotham Light</vt:lpstr>
      <vt:lpstr>Aptos Display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Reagan Naidoo</dc:creator>
  <cp:lastModifiedBy>Reagan Naidoo</cp:lastModifiedBy>
  <cp:revision>17</cp:revision>
  <dcterms:created xsi:type="dcterms:W3CDTF">2026-07-28T10:21:18Z</dcterms:created>
  <dcterms:modified xsi:type="dcterms:W3CDTF">2026-07-30T10:57:23Z</dcterms:modified>
</cp:coreProperties>
</file>